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71" r:id="rId8"/>
    <p:sldId id="274" r:id="rId9"/>
    <p:sldId id="282" r:id="rId10"/>
    <p:sldId id="283" r:id="rId11"/>
    <p:sldId id="288" r:id="rId12"/>
    <p:sldId id="278" r:id="rId13"/>
    <p:sldId id="284" r:id="rId14"/>
    <p:sldId id="289" r:id="rId15"/>
    <p:sldId id="262" r:id="rId16"/>
    <p:sldId id="263" r:id="rId17"/>
    <p:sldId id="276" r:id="rId18"/>
    <p:sldId id="266" r:id="rId19"/>
    <p:sldId id="280" r:id="rId20"/>
    <p:sldId id="285" r:id="rId21"/>
    <p:sldId id="281" r:id="rId22"/>
    <p:sldId id="267" r:id="rId23"/>
    <p:sldId id="268" r:id="rId24"/>
    <p:sldId id="269" r:id="rId25"/>
    <p:sldId id="286" r:id="rId26"/>
    <p:sldId id="28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86352" autoAdjust="0"/>
  </p:normalViewPr>
  <p:slideViewPr>
    <p:cSldViewPr snapToGrid="0">
      <p:cViewPr varScale="1">
        <p:scale>
          <a:sx n="61" d="100"/>
          <a:sy n="61" d="100"/>
        </p:scale>
        <p:origin x="828" y="48"/>
      </p:cViewPr>
      <p:guideLst/>
    </p:cSldViewPr>
  </p:slideViewPr>
  <p:outlineViewPr>
    <p:cViewPr>
      <p:scale>
        <a:sx n="33" d="100"/>
        <a:sy n="33" d="100"/>
      </p:scale>
      <p:origin x="0" y="-112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2B649-590A-46AF-863A-6AA5E4A5329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202014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2B649-590A-46AF-863A-6AA5E4A5329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296657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2B649-590A-46AF-863A-6AA5E4A5329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265654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2B649-590A-46AF-863A-6AA5E4A5329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139172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2B649-590A-46AF-863A-6AA5E4A5329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140401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2B649-590A-46AF-863A-6AA5E4A5329C}"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274263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2B649-590A-46AF-863A-6AA5E4A5329C}"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306487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2B649-590A-46AF-863A-6AA5E4A5329C}"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78554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2B649-590A-46AF-863A-6AA5E4A5329C}"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128517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2B649-590A-46AF-863A-6AA5E4A5329C}"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175621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2B649-590A-46AF-863A-6AA5E4A5329C}"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3B71-C609-4AF4-A2BE-C2B7D5E8DC3E}" type="slidenum">
              <a:rPr lang="en-US" smtClean="0"/>
              <a:t>‹#›</a:t>
            </a:fld>
            <a:endParaRPr lang="en-US"/>
          </a:p>
        </p:txBody>
      </p:sp>
    </p:spTree>
    <p:extLst>
      <p:ext uri="{BB962C8B-B14F-4D97-AF65-F5344CB8AC3E}">
        <p14:creationId xmlns:p14="http://schemas.microsoft.com/office/powerpoint/2010/main" val="69705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2B649-590A-46AF-863A-6AA5E4A5329C}" type="datetimeFigureOut">
              <a:rPr lang="en-US" smtClean="0"/>
              <a:t>2/21/2016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B3B71-C609-4AF4-A2BE-C2B7D5E8DC3E}" type="slidenum">
              <a:rPr lang="en-US" smtClean="0"/>
              <a:t>‹#›</a:t>
            </a:fld>
            <a:endParaRPr lang="en-US"/>
          </a:p>
        </p:txBody>
      </p:sp>
    </p:spTree>
    <p:extLst>
      <p:ext uri="{BB962C8B-B14F-4D97-AF65-F5344CB8AC3E}">
        <p14:creationId xmlns:p14="http://schemas.microsoft.com/office/powerpoint/2010/main" val="376157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ra-arc.gc.ca/tx/ndvdls/tpcs/ncm-tx/rtrn/cmpltng/ddctns/lns300-350/316-eng.html" TargetMode="External"/><Relationship Id="rId2" Type="http://schemas.openxmlformats.org/officeDocument/2006/relationships/hyperlink" Target="http://www.cra-arc.gc.ca/E/pbg/tf/t2201/README.html" TargetMode="External"/><Relationship Id="rId1" Type="http://schemas.openxmlformats.org/officeDocument/2006/relationships/slideLayout" Target="../slideLayouts/slideLayout2.xml"/><Relationship Id="rId5" Type="http://schemas.openxmlformats.org/officeDocument/2006/relationships/hyperlink" Target="http://www.cra-arc.gc.ca/tx/ndvdls/sgmnts/dsblts/menu-eng.html" TargetMode="External"/><Relationship Id="rId4" Type="http://schemas.openxmlformats.org/officeDocument/2006/relationships/hyperlink" Target="http://www.cra-arc.gc.ca/tx/ndvdls/tpcs/ncm-tx/rtrn/cmpltng/ddctns/lns300-350/318-eng.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The </a:t>
            </a:r>
            <a:r>
              <a:rPr lang="en-US" dirty="0" smtClean="0"/>
              <a:t>Disability </a:t>
            </a:r>
            <a:r>
              <a:rPr lang="en-US" dirty="0" smtClean="0"/>
              <a:t>Tax </a:t>
            </a:r>
            <a:r>
              <a:rPr lang="en-US" dirty="0" smtClean="0"/>
              <a:t>Credit (DTC)</a:t>
            </a:r>
            <a:endParaRPr lang="en-US" dirty="0"/>
          </a:p>
        </p:txBody>
      </p:sp>
      <p:sp>
        <p:nvSpPr>
          <p:cNvPr id="3" name="Subtitle 2"/>
          <p:cNvSpPr>
            <a:spLocks noGrp="1"/>
          </p:cNvSpPr>
          <p:nvPr>
            <p:ph type="subTitle" idx="1"/>
          </p:nvPr>
        </p:nvSpPr>
        <p:spPr/>
        <p:txBody>
          <a:bodyPr/>
          <a:lstStyle/>
          <a:p>
            <a:r>
              <a:rPr lang="en-US" dirty="0" smtClean="0"/>
              <a:t>A Practical Guide for People with Disabilities and their Families</a:t>
            </a:r>
          </a:p>
          <a:p>
            <a:r>
              <a:rPr lang="en-US" dirty="0" smtClean="0"/>
              <a:t>By Disability Alliance BC</a:t>
            </a:r>
            <a:endParaRPr lang="en-US" dirty="0"/>
          </a:p>
        </p:txBody>
      </p:sp>
    </p:spTree>
    <p:extLst>
      <p:ext uri="{BB962C8B-B14F-4D97-AF65-F5344CB8AC3E}">
        <p14:creationId xmlns:p14="http://schemas.microsoft.com/office/powerpoint/2010/main" val="401383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Tax Credit Certificate (Form T2201)</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Applicants must submit the completed form T2201 to the CRA.  In BC, T2201 forms can be sent to the Surrey Tax Centre</a:t>
            </a:r>
          </a:p>
          <a:p>
            <a:pPr lvl="1"/>
            <a:r>
              <a:rPr lang="en-US" dirty="0" smtClean="0"/>
              <a:t>The updated T2201 form consists of a one-page applicant’s section and a five-page doctor/medical practitioner’s section.  In reality the doctor’s section is actually likely to be closer to two-pages.</a:t>
            </a:r>
          </a:p>
          <a:p>
            <a:r>
              <a:rPr lang="en-US" dirty="0" smtClean="0"/>
              <a:t>Applicant’s section: Requires contact details and other basic information.  No medical information is required. </a:t>
            </a:r>
          </a:p>
          <a:p>
            <a:r>
              <a:rPr lang="en-US" dirty="0" smtClean="0"/>
              <a:t>Medical </a:t>
            </a:r>
            <a:r>
              <a:rPr lang="en-US" dirty="0" smtClean="0"/>
              <a:t>Professional </a:t>
            </a:r>
            <a:r>
              <a:rPr lang="en-US" dirty="0" smtClean="0"/>
              <a:t>section: Must confirm in which areas the applicant is impacted (vision, life sustaining therapy, other daily living activities), and complete a one page section indicating the effects and duration of the impairment.</a:t>
            </a:r>
            <a:endParaRPr lang="en-US" dirty="0"/>
          </a:p>
        </p:txBody>
      </p:sp>
    </p:spTree>
    <p:extLst>
      <p:ext uri="{BB962C8B-B14F-4D97-AF65-F5344CB8AC3E}">
        <p14:creationId xmlns:p14="http://schemas.microsoft.com/office/powerpoint/2010/main" val="13005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Professional section</a:t>
            </a:r>
            <a:endParaRPr lang="en-US" dirty="0"/>
          </a:p>
        </p:txBody>
      </p:sp>
      <p:pic>
        <p:nvPicPr>
          <p:cNvPr id="4" name="Content Placeholder 3"/>
          <p:cNvPicPr>
            <a:picLocks noGrp="1"/>
          </p:cNvPicPr>
          <p:nvPr>
            <p:ph idx="1"/>
          </p:nvPr>
        </p:nvPicPr>
        <p:blipFill rotWithShape="1">
          <a:blip r:embed="rId2"/>
          <a:srcRect l="12717" t="12015" r="11071" b="9411"/>
          <a:stretch/>
        </p:blipFill>
        <p:spPr bwMode="auto">
          <a:xfrm>
            <a:off x="2344415" y="1825625"/>
            <a:ext cx="7503170" cy="4351338"/>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441434" y="1825625"/>
            <a:ext cx="1608691" cy="2031325"/>
          </a:xfrm>
          <a:prstGeom prst="rect">
            <a:avLst/>
          </a:prstGeom>
          <a:noFill/>
        </p:spPr>
        <p:txBody>
          <a:bodyPr wrap="square" rtlCol="0">
            <a:spAutoFit/>
          </a:bodyPr>
          <a:lstStyle/>
          <a:p>
            <a:r>
              <a:rPr lang="en-US" dirty="0" smtClean="0"/>
              <a:t>Note that the listed page numbers are taken from the previous version of the application.</a:t>
            </a:r>
            <a:endParaRPr lang="en-US" dirty="0"/>
          </a:p>
        </p:txBody>
      </p:sp>
    </p:spTree>
    <p:extLst>
      <p:ext uri="{BB962C8B-B14F-4D97-AF65-F5344CB8AC3E}">
        <p14:creationId xmlns:p14="http://schemas.microsoft.com/office/powerpoint/2010/main" val="2011330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completing the DTC Application (1/2)</a:t>
            </a:r>
            <a:endParaRPr lang="en-US" dirty="0"/>
          </a:p>
        </p:txBody>
      </p:sp>
      <p:sp>
        <p:nvSpPr>
          <p:cNvPr id="3" name="Content Placeholder 2"/>
          <p:cNvSpPr>
            <a:spLocks noGrp="1"/>
          </p:cNvSpPr>
          <p:nvPr>
            <p:ph idx="1"/>
          </p:nvPr>
        </p:nvSpPr>
        <p:spPr/>
        <p:txBody>
          <a:bodyPr>
            <a:normAutofit/>
          </a:bodyPr>
          <a:lstStyle/>
          <a:p>
            <a:r>
              <a:rPr lang="en-US" dirty="0" smtClean="0"/>
              <a:t>Review the medical section of the application and determine which grounds apply to you.</a:t>
            </a:r>
          </a:p>
          <a:p>
            <a:r>
              <a:rPr lang="en-US" dirty="0" smtClean="0"/>
              <a:t>Consider completing a sample/annotated version of the DTC application to bring </a:t>
            </a:r>
            <a:r>
              <a:rPr lang="en-US" dirty="0" smtClean="0"/>
              <a:t>with you </a:t>
            </a:r>
            <a:r>
              <a:rPr lang="en-US" dirty="0" smtClean="0"/>
              <a:t>when you take the form to your doctor or other medical practitioner (i.e. take a blank copy and a sample that you have provided)</a:t>
            </a:r>
          </a:p>
          <a:p>
            <a:pPr lvl="1"/>
            <a:r>
              <a:rPr lang="en-US" dirty="0" smtClean="0"/>
              <a:t>This can save your doctor time and help ensure that s/he does not overlook aspects of your disability which may be relevant.  However, remember that your doctor has the ultimate discretion to complete the application in accordance with their best medical judgment.</a:t>
            </a:r>
          </a:p>
          <a:p>
            <a:pPr lvl="1"/>
            <a:endParaRPr lang="en-US" dirty="0"/>
          </a:p>
        </p:txBody>
      </p:sp>
    </p:spTree>
    <p:extLst>
      <p:ext uri="{BB962C8B-B14F-4D97-AF65-F5344CB8AC3E}">
        <p14:creationId xmlns:p14="http://schemas.microsoft.com/office/powerpoint/2010/main" val="33877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completing the DTC Application </a:t>
            </a:r>
            <a:r>
              <a:rPr lang="en-US" dirty="0" smtClean="0"/>
              <a:t>(2/2</a:t>
            </a:r>
            <a:r>
              <a:rPr lang="en-US" dirty="0"/>
              <a:t>)</a:t>
            </a:r>
          </a:p>
        </p:txBody>
      </p:sp>
      <p:sp>
        <p:nvSpPr>
          <p:cNvPr id="3" name="Content Placeholder 2"/>
          <p:cNvSpPr>
            <a:spLocks noGrp="1"/>
          </p:cNvSpPr>
          <p:nvPr>
            <p:ph idx="1"/>
          </p:nvPr>
        </p:nvSpPr>
        <p:spPr/>
        <p:txBody>
          <a:bodyPr>
            <a:normAutofit fontScale="92500"/>
          </a:bodyPr>
          <a:lstStyle/>
          <a:p>
            <a:r>
              <a:rPr lang="en-US" dirty="0"/>
              <a:t>Pay special attention to the language you use in drafting the “Effects of Impairment” section.  The focus should be on how you are specifically limited in one or more of the listed daily living activities.  For example;</a:t>
            </a:r>
          </a:p>
          <a:p>
            <a:pPr lvl="1"/>
            <a:r>
              <a:rPr lang="en-US" dirty="0"/>
              <a:t>“</a:t>
            </a:r>
            <a:r>
              <a:rPr lang="en-US" dirty="0" err="1"/>
              <a:t>Mrs</a:t>
            </a:r>
            <a:r>
              <a:rPr lang="en-US" dirty="0"/>
              <a:t> Johnson has longstanding and ongoing difficulties with walking and dressing.  She requires continuous use of a cane or walker as she has sustained previous injuries from falls in the recent past.  As a result she walks 7-8 times slower than a healthy adult.  Her osteoarthritis significantly impairs her ability to dress herself independently.  Putting on socks and fastening buttons are particularly difficult for her due to the flexibility and fine motor coordination required.  Without help, dressing takes her 4-5 times longer than it would for a healthy adult.”</a:t>
            </a:r>
          </a:p>
          <a:p>
            <a:r>
              <a:rPr lang="en-US" dirty="0"/>
              <a:t>Briefly review the sample version with the medical practitioner emphasizing the medical justifications for you to apply for the credit.</a:t>
            </a:r>
          </a:p>
          <a:p>
            <a:endParaRPr lang="en-US" dirty="0"/>
          </a:p>
        </p:txBody>
      </p:sp>
    </p:spTree>
    <p:extLst>
      <p:ext uri="{BB962C8B-B14F-4D97-AF65-F5344CB8AC3E}">
        <p14:creationId xmlns:p14="http://schemas.microsoft.com/office/powerpoint/2010/main" val="337195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your Application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Residents of BC submit their DTC application to the Surrey Tax Centre. </a:t>
            </a:r>
          </a:p>
          <a:p>
            <a:pPr marL="457200" lvl="1" indent="0">
              <a:buNone/>
            </a:pPr>
            <a:r>
              <a:rPr lang="en-US" b="1" dirty="0"/>
              <a:t>9755 King George Boulevard</a:t>
            </a:r>
          </a:p>
          <a:p>
            <a:pPr marL="457200" lvl="1" indent="0">
              <a:buNone/>
            </a:pPr>
            <a:r>
              <a:rPr lang="en-US" b="1" dirty="0"/>
              <a:t>Surrey, BC</a:t>
            </a:r>
          </a:p>
          <a:p>
            <a:pPr marL="457200" lvl="1" indent="0">
              <a:buNone/>
            </a:pPr>
            <a:r>
              <a:rPr lang="en-US" b="1" dirty="0"/>
              <a:t>V3T-5E1</a:t>
            </a:r>
            <a:r>
              <a:rPr lang="en-US" dirty="0"/>
              <a:t>					</a:t>
            </a:r>
          </a:p>
          <a:p>
            <a:r>
              <a:rPr lang="en-US" dirty="0" smtClean="0"/>
              <a:t>Processing times vary significantly.</a:t>
            </a:r>
          </a:p>
          <a:p>
            <a:r>
              <a:rPr lang="en-US" dirty="0" smtClean="0"/>
              <a:t>Once an application has been reviewed, one of three things may happen:</a:t>
            </a:r>
          </a:p>
          <a:p>
            <a:pPr lvl="1"/>
            <a:r>
              <a:rPr lang="en-US" dirty="0" smtClean="0"/>
              <a:t>Approval</a:t>
            </a:r>
          </a:p>
          <a:p>
            <a:pPr lvl="1"/>
            <a:r>
              <a:rPr lang="en-US" dirty="0" smtClean="0"/>
              <a:t>Denial</a:t>
            </a:r>
          </a:p>
          <a:p>
            <a:pPr lvl="1"/>
            <a:r>
              <a:rPr lang="en-US" dirty="0" smtClean="0"/>
              <a:t>Request for additional information</a:t>
            </a:r>
          </a:p>
          <a:p>
            <a:r>
              <a:rPr lang="en-US" dirty="0" smtClean="0"/>
              <a:t>You can appeal a denial of the DTC.</a:t>
            </a:r>
          </a:p>
          <a:p>
            <a:pPr marL="457200" lvl="1" indent="0">
              <a:buNone/>
            </a:pPr>
            <a:r>
              <a:rPr lang="en-US" dirty="0" smtClean="0"/>
              <a:t>				</a:t>
            </a:r>
            <a:endParaRPr lang="en-US" dirty="0"/>
          </a:p>
        </p:txBody>
      </p:sp>
    </p:spTree>
    <p:extLst>
      <p:ext uri="{BB962C8B-B14F-4D97-AF65-F5344CB8AC3E}">
        <p14:creationId xmlns:p14="http://schemas.microsoft.com/office/powerpoint/2010/main" val="394261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Benefits of the DTC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4110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Disability Amount (Non-refundable Tax Credit)</a:t>
            </a:r>
            <a:endParaRPr lang="en-US" dirty="0"/>
          </a:p>
        </p:txBody>
      </p:sp>
      <p:sp>
        <p:nvSpPr>
          <p:cNvPr id="3" name="Content Placeholder 2"/>
          <p:cNvSpPr>
            <a:spLocks noGrp="1"/>
          </p:cNvSpPr>
          <p:nvPr>
            <p:ph idx="1"/>
          </p:nvPr>
        </p:nvSpPr>
        <p:spPr/>
        <p:txBody>
          <a:bodyPr/>
          <a:lstStyle/>
          <a:p>
            <a:r>
              <a:rPr lang="en-US" dirty="0" smtClean="0"/>
              <a:t>The Disability Amount (for self) appears on line 316 of the General Income Tax and Benefit Return</a:t>
            </a:r>
          </a:p>
          <a:p>
            <a:r>
              <a:rPr lang="en-US" dirty="0" smtClean="0"/>
              <a:t>For the 2015/16 tax year, the eligible amount for an adult with the DTC is </a:t>
            </a:r>
            <a:r>
              <a:rPr lang="en-US" b="1" dirty="0" smtClean="0"/>
              <a:t>$7,899.  </a:t>
            </a:r>
            <a:endParaRPr lang="en-US" dirty="0" smtClean="0"/>
          </a:p>
          <a:p>
            <a:pPr lvl="1"/>
            <a:r>
              <a:rPr lang="en-US" dirty="0" smtClean="0"/>
              <a:t>Note, the actual amount of taxes this could offset will only be a percentage of this total.  For most people, the actual amount of taxes that could be offset would be about $1184 (considering a base taxation rate of 15%)</a:t>
            </a:r>
            <a:endParaRPr lang="en-US" dirty="0"/>
          </a:p>
        </p:txBody>
      </p:sp>
    </p:spTree>
    <p:extLst>
      <p:ext uri="{BB962C8B-B14F-4D97-AF65-F5344CB8AC3E}">
        <p14:creationId xmlns:p14="http://schemas.microsoft.com/office/powerpoint/2010/main" val="829186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T1 Adjustment	</a:t>
            </a:r>
            <a:endParaRPr lang="en-US" dirty="0"/>
          </a:p>
        </p:txBody>
      </p:sp>
      <p:sp>
        <p:nvSpPr>
          <p:cNvPr id="3" name="Content Placeholder 2"/>
          <p:cNvSpPr>
            <a:spLocks noGrp="1"/>
          </p:cNvSpPr>
          <p:nvPr>
            <p:ph idx="1"/>
          </p:nvPr>
        </p:nvSpPr>
        <p:spPr/>
        <p:txBody>
          <a:bodyPr/>
          <a:lstStyle/>
          <a:p>
            <a:r>
              <a:rPr lang="en-US" dirty="0" smtClean="0"/>
              <a:t>Individuals who have qualified for the DTC for prior years and want to claim the benefit of the DTC may need to request that their tax returns from those years be adjusted to account for their DTC eligibility.</a:t>
            </a:r>
          </a:p>
          <a:p>
            <a:pPr lvl="1"/>
            <a:r>
              <a:rPr lang="en-US" dirty="0" smtClean="0"/>
              <a:t>Send a completed form T1-ADJ or a brief written letter outlining the details of the request to the Surrey Tax Centre.</a:t>
            </a:r>
          </a:p>
          <a:p>
            <a:r>
              <a:rPr lang="en-US" dirty="0" smtClean="0"/>
              <a:t>Recent changes to the DTC application now allow applicants to request that their tax returns be </a:t>
            </a:r>
            <a:r>
              <a:rPr lang="en-US" b="1" dirty="0" smtClean="0"/>
              <a:t>automatically adjusted.</a:t>
            </a:r>
            <a:endParaRPr lang="en-US" b="1" dirty="0"/>
          </a:p>
        </p:txBody>
      </p:sp>
    </p:spTree>
    <p:extLst>
      <p:ext uri="{BB962C8B-B14F-4D97-AF65-F5344CB8AC3E}">
        <p14:creationId xmlns:p14="http://schemas.microsoft.com/office/powerpoint/2010/main" val="3209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to transfer the DTC</a:t>
            </a:r>
            <a:endParaRPr lang="en-US" dirty="0"/>
          </a:p>
        </p:txBody>
      </p:sp>
      <p:sp>
        <p:nvSpPr>
          <p:cNvPr id="3" name="Text Placeholder 2"/>
          <p:cNvSpPr>
            <a:spLocks noGrp="1"/>
          </p:cNvSpPr>
          <p:nvPr>
            <p:ph type="body" idx="1"/>
          </p:nvPr>
        </p:nvSpPr>
        <p:spPr/>
        <p:txBody>
          <a:bodyPr/>
          <a:lstStyle/>
          <a:p>
            <a:r>
              <a:rPr lang="en-US" dirty="0" smtClean="0"/>
              <a:t>From a spouse or common-law partner</a:t>
            </a:r>
            <a:endParaRPr lang="en-US" dirty="0"/>
          </a:p>
        </p:txBody>
      </p:sp>
      <p:sp>
        <p:nvSpPr>
          <p:cNvPr id="4" name="Content Placeholder 3"/>
          <p:cNvSpPr>
            <a:spLocks noGrp="1"/>
          </p:cNvSpPr>
          <p:nvPr>
            <p:ph sz="half" idx="2"/>
          </p:nvPr>
        </p:nvSpPr>
        <p:spPr/>
        <p:txBody>
          <a:bodyPr>
            <a:normAutofit/>
          </a:bodyPr>
          <a:lstStyle/>
          <a:p>
            <a:r>
              <a:rPr lang="en-US" dirty="0" smtClean="0"/>
              <a:t>Relatively straightforward eligibility:</a:t>
            </a:r>
          </a:p>
          <a:p>
            <a:pPr lvl="1"/>
            <a:r>
              <a:rPr lang="en-US" dirty="0" smtClean="0"/>
              <a:t>Together during the tax year</a:t>
            </a:r>
          </a:p>
          <a:p>
            <a:pPr lvl="1"/>
            <a:r>
              <a:rPr lang="en-US" dirty="0" smtClean="0"/>
              <a:t>Approved to claim the DTC</a:t>
            </a:r>
          </a:p>
          <a:p>
            <a:pPr lvl="1"/>
            <a:r>
              <a:rPr lang="en-US" dirty="0" smtClean="0"/>
              <a:t>Did not need the whole amount for self</a:t>
            </a:r>
            <a:endParaRPr lang="en-US" dirty="0"/>
          </a:p>
        </p:txBody>
      </p:sp>
      <p:sp>
        <p:nvSpPr>
          <p:cNvPr id="5" name="Text Placeholder 4"/>
          <p:cNvSpPr>
            <a:spLocks noGrp="1"/>
          </p:cNvSpPr>
          <p:nvPr>
            <p:ph type="body" sz="quarter" idx="3"/>
          </p:nvPr>
        </p:nvSpPr>
        <p:spPr/>
        <p:txBody>
          <a:bodyPr/>
          <a:lstStyle/>
          <a:p>
            <a:r>
              <a:rPr lang="en-US" dirty="0" smtClean="0"/>
              <a:t>From </a:t>
            </a:r>
            <a:r>
              <a:rPr lang="en-US" dirty="0" smtClean="0"/>
              <a:t>another </a:t>
            </a:r>
            <a:r>
              <a:rPr lang="en-US" dirty="0" smtClean="0"/>
              <a:t>dependent</a:t>
            </a:r>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smtClean="0"/>
              <a:t>More complex </a:t>
            </a:r>
            <a:r>
              <a:rPr lang="en-US" dirty="0" smtClean="0"/>
              <a:t>eligibility, consider claiming if</a:t>
            </a:r>
            <a:endParaRPr lang="en-US" dirty="0" smtClean="0"/>
          </a:p>
          <a:p>
            <a:pPr lvl="1"/>
            <a:r>
              <a:rPr lang="en-US" dirty="0" smtClean="0"/>
              <a:t>The person was dependent </a:t>
            </a:r>
            <a:r>
              <a:rPr lang="en-US" dirty="0" smtClean="0"/>
              <a:t>on you for basic necessities of life (food, shelter or clothing)</a:t>
            </a:r>
          </a:p>
          <a:p>
            <a:pPr lvl="1"/>
            <a:r>
              <a:rPr lang="en-US" dirty="0" smtClean="0"/>
              <a:t>The dependent was you or your spouse’s  </a:t>
            </a:r>
            <a:r>
              <a:rPr lang="en-US" dirty="0"/>
              <a:t>parent, grandparent, child, grandchild, brother, sister, aunt, uncle, niece, or nephew</a:t>
            </a:r>
            <a:endParaRPr lang="en-US" dirty="0" smtClean="0"/>
          </a:p>
          <a:p>
            <a:r>
              <a:rPr lang="en-US" dirty="0" smtClean="0"/>
              <a:t>This is not a comprehensive list of eligibility criteria.  Consult the Canada Revenue Agency or a tax professional to determine if you can transfer the DTC</a:t>
            </a:r>
            <a:endParaRPr lang="en-US" dirty="0"/>
          </a:p>
        </p:txBody>
      </p:sp>
    </p:spTree>
    <p:extLst>
      <p:ext uri="{BB962C8B-B14F-4D97-AF65-F5344CB8AC3E}">
        <p14:creationId xmlns:p14="http://schemas.microsoft.com/office/powerpoint/2010/main" val="36319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claim the DTC on your tax return	</a:t>
            </a:r>
            <a:endParaRPr lang="en-US" dirty="0"/>
          </a:p>
        </p:txBody>
      </p:sp>
      <p:sp>
        <p:nvSpPr>
          <p:cNvPr id="3" name="Content Placeholder 2"/>
          <p:cNvSpPr>
            <a:spLocks noGrp="1"/>
          </p:cNvSpPr>
          <p:nvPr>
            <p:ph idx="1"/>
          </p:nvPr>
        </p:nvSpPr>
        <p:spPr/>
        <p:txBody>
          <a:bodyPr/>
          <a:lstStyle/>
          <a:p>
            <a:r>
              <a:rPr lang="en-US" dirty="0" smtClean="0"/>
              <a:t>This is not as straightforward a question as it seems. </a:t>
            </a:r>
          </a:p>
          <a:p>
            <a:pPr lvl="1"/>
            <a:r>
              <a:rPr lang="en-US" dirty="0" smtClean="0"/>
              <a:t>Most tax returns are prepared electronically.  There are several different programs available to prepare an electronic return.</a:t>
            </a:r>
          </a:p>
          <a:p>
            <a:r>
              <a:rPr lang="en-US" dirty="0" smtClean="0"/>
              <a:t>The process of claiming or transferring the DTC, while usually not excessively difficult, will vary depending on what program is being used to prepare the tax return.  </a:t>
            </a:r>
          </a:p>
          <a:p>
            <a:r>
              <a:rPr lang="en-US" dirty="0" smtClean="0"/>
              <a:t>Most programs will have resources which explain how to claim or transfer the disability tax credit.  </a:t>
            </a:r>
            <a:endParaRPr lang="en-US" dirty="0"/>
          </a:p>
        </p:txBody>
      </p:sp>
    </p:spTree>
    <p:extLst>
      <p:ext uri="{BB962C8B-B14F-4D97-AF65-F5344CB8AC3E}">
        <p14:creationId xmlns:p14="http://schemas.microsoft.com/office/powerpoint/2010/main" val="362473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Objectives</a:t>
            </a:r>
            <a:r>
              <a:rPr lang="en-US" dirty="0" smtClean="0"/>
              <a:t>	</a:t>
            </a:r>
            <a:endParaRPr lang="en-US" dirty="0"/>
          </a:p>
        </p:txBody>
      </p:sp>
      <p:sp>
        <p:nvSpPr>
          <p:cNvPr id="3" name="Content Placeholder 2"/>
          <p:cNvSpPr>
            <a:spLocks noGrp="1"/>
          </p:cNvSpPr>
          <p:nvPr>
            <p:ph idx="1"/>
          </p:nvPr>
        </p:nvSpPr>
        <p:spPr/>
        <p:txBody>
          <a:bodyPr/>
          <a:lstStyle/>
          <a:p>
            <a:r>
              <a:rPr lang="en-US" dirty="0" smtClean="0"/>
              <a:t>This presentation will address the following questions</a:t>
            </a:r>
          </a:p>
          <a:p>
            <a:pPr lvl="1"/>
            <a:r>
              <a:rPr lang="en-US" dirty="0" smtClean="0"/>
              <a:t>What is the disability tax credit?</a:t>
            </a:r>
          </a:p>
          <a:p>
            <a:pPr lvl="1"/>
            <a:r>
              <a:rPr lang="en-US" dirty="0" smtClean="0"/>
              <a:t>What are the potential benefits?</a:t>
            </a:r>
          </a:p>
          <a:p>
            <a:pPr lvl="1"/>
            <a:r>
              <a:rPr lang="en-US" dirty="0" smtClean="0"/>
              <a:t>Who is eligible?</a:t>
            </a:r>
          </a:p>
          <a:p>
            <a:r>
              <a:rPr lang="en-US" dirty="0" smtClean="0"/>
              <a:t>Primary Goal</a:t>
            </a:r>
          </a:p>
          <a:p>
            <a:pPr lvl="1"/>
            <a:r>
              <a:rPr lang="en-US" dirty="0" smtClean="0"/>
              <a:t>Give a </a:t>
            </a:r>
            <a:r>
              <a:rPr lang="en-US" dirty="0" smtClean="0"/>
              <a:t>general understanding of the disability tax credit which will allow </a:t>
            </a:r>
            <a:r>
              <a:rPr lang="en-US" dirty="0" smtClean="0"/>
              <a:t>you </a:t>
            </a:r>
            <a:r>
              <a:rPr lang="en-US" dirty="0" smtClean="0"/>
              <a:t>to make informed decisions </a:t>
            </a:r>
            <a:r>
              <a:rPr lang="en-US" dirty="0" smtClean="0"/>
              <a:t>about the </a:t>
            </a:r>
            <a:r>
              <a:rPr lang="en-US" dirty="0" smtClean="0"/>
              <a:t>credit </a:t>
            </a:r>
            <a:r>
              <a:rPr lang="en-US" dirty="0" smtClean="0"/>
              <a:t>for yourself or your loved ones.</a:t>
            </a:r>
            <a:endParaRPr lang="en-US" dirty="0" smtClean="0"/>
          </a:p>
        </p:txBody>
      </p:sp>
    </p:spTree>
    <p:extLst>
      <p:ext uri="{BB962C8B-B14F-4D97-AF65-F5344CB8AC3E}">
        <p14:creationId xmlns:p14="http://schemas.microsoft.com/office/powerpoint/2010/main" val="621579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DTC Years of Approval</a:t>
            </a:r>
            <a:endParaRPr lang="en-US" dirty="0"/>
          </a:p>
        </p:txBody>
      </p:sp>
      <p:sp>
        <p:nvSpPr>
          <p:cNvPr id="3" name="Content Placeholder 2"/>
          <p:cNvSpPr>
            <a:spLocks noGrp="1"/>
          </p:cNvSpPr>
          <p:nvPr>
            <p:ph idx="1"/>
          </p:nvPr>
        </p:nvSpPr>
        <p:spPr/>
        <p:txBody>
          <a:bodyPr/>
          <a:lstStyle/>
          <a:p>
            <a:r>
              <a:rPr lang="en-US" dirty="0" smtClean="0"/>
              <a:t>Do not claim the DTC for years in which you have not been approved to do so.</a:t>
            </a:r>
          </a:p>
          <a:p>
            <a:r>
              <a:rPr lang="en-US" dirty="0" smtClean="0"/>
              <a:t>Depending on the information provided, the CRA may either approve someone for the current year, a prior year, or a future year.</a:t>
            </a:r>
          </a:p>
          <a:p>
            <a:pPr lvl="1"/>
            <a:r>
              <a:rPr lang="en-US" dirty="0" smtClean="0"/>
              <a:t>Most applicants for the DTC are not approved for life and will need to reapply for the DTC at a future date.</a:t>
            </a:r>
          </a:p>
          <a:p>
            <a:pPr lvl="1"/>
            <a:r>
              <a:rPr lang="en-US" dirty="0" smtClean="0"/>
              <a:t>Remember that some applicants who are approved to claim the DTC for a prior year may need to request a T1 Adjustment in order to benefit from the DTC.</a:t>
            </a:r>
            <a:endParaRPr lang="en-US" dirty="0"/>
          </a:p>
        </p:txBody>
      </p:sp>
    </p:spTree>
    <p:extLst>
      <p:ext uri="{BB962C8B-B14F-4D97-AF65-F5344CB8AC3E}">
        <p14:creationId xmlns:p14="http://schemas.microsoft.com/office/powerpoint/2010/main" val="2923731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Additional Benefits of the DTC</a:t>
            </a:r>
            <a:endParaRPr lang="en-US" dirty="0"/>
          </a:p>
        </p:txBody>
      </p:sp>
      <p:sp>
        <p:nvSpPr>
          <p:cNvPr id="5" name="Subtitle 4"/>
          <p:cNvSpPr>
            <a:spLocks noGrp="1"/>
          </p:cNvSpPr>
          <p:nvPr>
            <p:ph type="subTitle" idx="1"/>
          </p:nvPr>
        </p:nvSpPr>
        <p:spPr/>
        <p:txBody>
          <a:bodyPr/>
          <a:lstStyle/>
          <a:p>
            <a:r>
              <a:rPr lang="en-US" dirty="0" smtClean="0"/>
              <a:t>(Please note: Not all of these benefits are available to older adults)	</a:t>
            </a:r>
            <a:endParaRPr lang="en-US" dirty="0"/>
          </a:p>
        </p:txBody>
      </p:sp>
    </p:spTree>
    <p:extLst>
      <p:ext uri="{BB962C8B-B14F-4D97-AF65-F5344CB8AC3E}">
        <p14:creationId xmlns:p14="http://schemas.microsoft.com/office/powerpoint/2010/main" val="36641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Registered Disability Savings Plan	</a:t>
            </a:r>
            <a:endParaRPr lang="en-US" dirty="0"/>
          </a:p>
        </p:txBody>
      </p:sp>
      <p:sp>
        <p:nvSpPr>
          <p:cNvPr id="8" name="Content Placeholder 7"/>
          <p:cNvSpPr>
            <a:spLocks noGrp="1"/>
          </p:cNvSpPr>
          <p:nvPr>
            <p:ph idx="1"/>
          </p:nvPr>
        </p:nvSpPr>
        <p:spPr/>
        <p:txBody>
          <a:bodyPr>
            <a:normAutofit fontScale="85000" lnSpcReduction="20000"/>
          </a:bodyPr>
          <a:lstStyle/>
          <a:p>
            <a:r>
              <a:rPr lang="en-US" dirty="0" smtClean="0"/>
              <a:t>The Registered Disability Savings Plan is arguably the most compelling reason for younger people to apply for the Disability Tax Credit. An individual may qualify if they</a:t>
            </a:r>
          </a:p>
          <a:p>
            <a:pPr lvl="1"/>
            <a:r>
              <a:rPr lang="en-US" dirty="0" smtClean="0"/>
              <a:t>Have the DTC</a:t>
            </a:r>
          </a:p>
          <a:p>
            <a:pPr lvl="1"/>
            <a:r>
              <a:rPr lang="en-US" dirty="0" smtClean="0"/>
              <a:t>Are under 60</a:t>
            </a:r>
          </a:p>
          <a:p>
            <a:pPr lvl="1"/>
            <a:r>
              <a:rPr lang="en-US" dirty="0" smtClean="0"/>
              <a:t>Have a valid SIN</a:t>
            </a:r>
          </a:p>
          <a:p>
            <a:pPr lvl="1"/>
            <a:r>
              <a:rPr lang="en-US" dirty="0" smtClean="0"/>
              <a:t>Are a resident of Canada</a:t>
            </a:r>
          </a:p>
          <a:p>
            <a:r>
              <a:rPr lang="en-US" dirty="0" smtClean="0"/>
              <a:t>The RDSP is of greatest benefit to younger people generally because they cease to be eligible for RDSP grants and bonds past age 50</a:t>
            </a:r>
          </a:p>
          <a:p>
            <a:r>
              <a:rPr lang="en-US" dirty="0" smtClean="0"/>
              <a:t>Must stay up to date on taxes each year to get the most out of an RDSP</a:t>
            </a:r>
          </a:p>
          <a:p>
            <a:r>
              <a:rPr lang="en-US" dirty="0" smtClean="0"/>
              <a:t>The RDSP only yields significant benefits over a 10 to 20 year term.</a:t>
            </a:r>
          </a:p>
          <a:p>
            <a:r>
              <a:rPr lang="en-US" dirty="0" smtClean="0"/>
              <a:t>Many different banks and credit unions can help set up an RDSP for eligible individuals.</a:t>
            </a:r>
            <a:endParaRPr lang="en-US" dirty="0"/>
          </a:p>
        </p:txBody>
      </p:sp>
    </p:spTree>
    <p:extLst>
      <p:ext uri="{BB962C8B-B14F-4D97-AF65-F5344CB8AC3E}">
        <p14:creationId xmlns:p14="http://schemas.microsoft.com/office/powerpoint/2010/main" val="3602047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Registered Disability Savings Plan Grants and Bonds</a:t>
            </a:r>
            <a:endParaRPr lang="en-US" dirty="0"/>
          </a:p>
        </p:txBody>
      </p:sp>
      <p:sp>
        <p:nvSpPr>
          <p:cNvPr id="3" name="Content Placeholder 2"/>
          <p:cNvSpPr>
            <a:spLocks noGrp="1"/>
          </p:cNvSpPr>
          <p:nvPr>
            <p:ph idx="1"/>
          </p:nvPr>
        </p:nvSpPr>
        <p:spPr/>
        <p:txBody>
          <a:bodyPr>
            <a:normAutofit lnSpcReduction="10000"/>
          </a:bodyPr>
          <a:lstStyle/>
          <a:p>
            <a:r>
              <a:rPr lang="en-CA" dirty="0" smtClean="0"/>
              <a:t>Only individuals who are 49 years old or younger qualify for RDSP grants and bonds</a:t>
            </a:r>
          </a:p>
          <a:p>
            <a:r>
              <a:rPr lang="en-CA" dirty="0" smtClean="0"/>
              <a:t>Canada Disability Savings Bond</a:t>
            </a:r>
          </a:p>
          <a:p>
            <a:pPr lvl="1"/>
            <a:r>
              <a:rPr lang="en-CA" dirty="0" smtClean="0"/>
              <a:t>$1000 per year for families with annual income under $25,500</a:t>
            </a:r>
          </a:p>
          <a:p>
            <a:pPr lvl="1"/>
            <a:r>
              <a:rPr lang="en-CA" dirty="0" smtClean="0"/>
              <a:t>Up to $20,000 in a person’s lifetime</a:t>
            </a:r>
          </a:p>
          <a:p>
            <a:r>
              <a:rPr lang="en-CA" dirty="0" smtClean="0"/>
              <a:t>Canada Disability Savings Grant</a:t>
            </a:r>
          </a:p>
          <a:p>
            <a:pPr lvl="1"/>
            <a:r>
              <a:rPr lang="en-CA" dirty="0" smtClean="0"/>
              <a:t>3-1 matching contributions for first $500 and 2 -1 matching contributions for next $1000 up to a total of $3500</a:t>
            </a:r>
          </a:p>
          <a:p>
            <a:pPr lvl="1"/>
            <a:r>
              <a:rPr lang="en-CA" dirty="0" smtClean="0"/>
              <a:t>Family income must be below $87,900</a:t>
            </a:r>
          </a:p>
          <a:p>
            <a:pPr lvl="1"/>
            <a:r>
              <a:rPr lang="en-CA" dirty="0" smtClean="0"/>
              <a:t>Up to $70,000 in a person’s lifetime</a:t>
            </a:r>
          </a:p>
          <a:p>
            <a:r>
              <a:rPr lang="en-CA" dirty="0" smtClean="0"/>
              <a:t>10 year maturation period for grants and bonds</a:t>
            </a:r>
          </a:p>
          <a:p>
            <a:endParaRPr lang="en-US" dirty="0"/>
          </a:p>
        </p:txBody>
      </p:sp>
    </p:spTree>
    <p:extLst>
      <p:ext uri="{BB962C8B-B14F-4D97-AF65-F5344CB8AC3E}">
        <p14:creationId xmlns:p14="http://schemas.microsoft.com/office/powerpoint/2010/main" val="36503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 Associated with the DTC</a:t>
            </a:r>
            <a:endParaRPr lang="en-US" dirty="0"/>
          </a:p>
        </p:txBody>
      </p:sp>
      <p:sp>
        <p:nvSpPr>
          <p:cNvPr id="3" name="Content Placeholder 2"/>
          <p:cNvSpPr>
            <a:spLocks noGrp="1"/>
          </p:cNvSpPr>
          <p:nvPr>
            <p:ph idx="1"/>
          </p:nvPr>
        </p:nvSpPr>
        <p:spPr/>
        <p:txBody>
          <a:bodyPr/>
          <a:lstStyle/>
          <a:p>
            <a:r>
              <a:rPr lang="en-US" b="1" dirty="0" smtClean="0"/>
              <a:t>Working income tax benefit disability supplement: </a:t>
            </a:r>
            <a:r>
              <a:rPr lang="en-US" dirty="0" smtClean="0"/>
              <a:t>The WITB is a tax benefit available to certain people with relatively low income whose primary source of income is from employment.</a:t>
            </a:r>
          </a:p>
          <a:p>
            <a:pPr lvl="1"/>
            <a:r>
              <a:rPr lang="en-US" dirty="0" smtClean="0"/>
              <a:t>The WITB disability supplement makes it easier to qualify for the WITB and increases the amount a recipient can potentially receive.</a:t>
            </a:r>
          </a:p>
          <a:p>
            <a:r>
              <a:rPr lang="en-US" b="1" dirty="0" smtClean="0"/>
              <a:t>Child Disability Benefit: </a:t>
            </a:r>
            <a:r>
              <a:rPr lang="en-US" dirty="0" smtClean="0"/>
              <a:t>A tax free benefit for families who care for a child eligible for the DTC.  Provides an estimated $224/</a:t>
            </a:r>
            <a:r>
              <a:rPr lang="en-US" dirty="0" err="1" smtClean="0"/>
              <a:t>mo</a:t>
            </a:r>
            <a:r>
              <a:rPr lang="en-US" dirty="0" smtClean="0"/>
              <a:t> for families with net income under $44,701 and reduced amounts for those above.</a:t>
            </a:r>
            <a:endParaRPr lang="en-US" b="1" dirty="0"/>
          </a:p>
        </p:txBody>
      </p:sp>
    </p:spTree>
    <p:extLst>
      <p:ext uri="{BB962C8B-B14F-4D97-AF65-F5344CB8AC3E}">
        <p14:creationId xmlns:p14="http://schemas.microsoft.com/office/powerpoint/2010/main" val="1829819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	</a:t>
            </a:r>
            <a:endParaRPr lang="en-US" dirty="0"/>
          </a:p>
        </p:txBody>
      </p:sp>
      <p:sp>
        <p:nvSpPr>
          <p:cNvPr id="3" name="Content Placeholder 2"/>
          <p:cNvSpPr>
            <a:spLocks noGrp="1"/>
          </p:cNvSpPr>
          <p:nvPr>
            <p:ph idx="1"/>
          </p:nvPr>
        </p:nvSpPr>
        <p:spPr/>
        <p:txBody>
          <a:bodyPr/>
          <a:lstStyle/>
          <a:p>
            <a:r>
              <a:rPr lang="en-US" dirty="0" smtClean="0"/>
              <a:t>The focus of this presentation has been on issues surrounding the disability tax credit.  However, the DTC and its associated programs are not necessarily the only source of tax relief for older adults with disabilities.  </a:t>
            </a:r>
          </a:p>
          <a:p>
            <a:r>
              <a:rPr lang="en-US" dirty="0" smtClean="0"/>
              <a:t>Other tax deductions such as the age amount or certain medical expenses may also be available.  Remember that claiming non-refundable tax </a:t>
            </a:r>
            <a:r>
              <a:rPr lang="en-US" dirty="0" smtClean="0"/>
              <a:t>credits is generally of interest to people with taxable income but not necessarily those who don’t owe taxes.</a:t>
            </a:r>
            <a:endParaRPr lang="en-US" dirty="0"/>
          </a:p>
        </p:txBody>
      </p:sp>
    </p:spTree>
    <p:extLst>
      <p:ext uri="{BB962C8B-B14F-4D97-AF65-F5344CB8AC3E}">
        <p14:creationId xmlns:p14="http://schemas.microsoft.com/office/powerpoint/2010/main" val="323465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 Resources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CRA General Income Tax Inquiries </a:t>
            </a:r>
          </a:p>
          <a:p>
            <a:pPr lvl="1"/>
            <a:r>
              <a:rPr lang="en-US" dirty="0" smtClean="0"/>
              <a:t>1-800-959-8281</a:t>
            </a:r>
          </a:p>
          <a:p>
            <a:r>
              <a:rPr lang="en-US" dirty="0" smtClean="0"/>
              <a:t>CRA website has extensive information and resources available which may help you determine how the DTC can benefit you or a family member.</a:t>
            </a:r>
          </a:p>
          <a:p>
            <a:pPr lvl="1"/>
            <a:r>
              <a:rPr lang="en-US" dirty="0"/>
              <a:t>T2201 Disability Tax Credit </a:t>
            </a:r>
            <a:r>
              <a:rPr lang="en-US" dirty="0" smtClean="0"/>
              <a:t>Certificate</a:t>
            </a:r>
          </a:p>
          <a:p>
            <a:pPr lvl="2"/>
            <a:r>
              <a:rPr lang="en-US" dirty="0">
                <a:hlinkClick r:id="rId2"/>
              </a:rPr>
              <a:t>http://</a:t>
            </a:r>
            <a:r>
              <a:rPr lang="en-US" dirty="0" smtClean="0">
                <a:hlinkClick r:id="rId2"/>
              </a:rPr>
              <a:t>www.cra-arc.gc.ca/E/pbg/tf/t2201/README.html</a:t>
            </a:r>
            <a:r>
              <a:rPr lang="en-US" dirty="0" smtClean="0"/>
              <a:t>	</a:t>
            </a:r>
            <a:endParaRPr lang="en-US" dirty="0"/>
          </a:p>
          <a:p>
            <a:pPr lvl="1"/>
            <a:r>
              <a:rPr lang="en-US" dirty="0" smtClean="0"/>
              <a:t>Line 316 – Disability amount for self</a:t>
            </a:r>
          </a:p>
          <a:p>
            <a:pPr lvl="2"/>
            <a:r>
              <a:rPr lang="en-US" dirty="0">
                <a:hlinkClick r:id="rId3"/>
              </a:rPr>
              <a:t>http://</a:t>
            </a:r>
            <a:r>
              <a:rPr lang="en-US" dirty="0" smtClean="0">
                <a:hlinkClick r:id="rId3"/>
              </a:rPr>
              <a:t>www.cra-arc.gc.ca/tx/ndvdls/tpcs/ncm-tx/rtrn/cmpltng/ddctns/lns300-350/316-eng.html</a:t>
            </a:r>
            <a:r>
              <a:rPr lang="en-US" dirty="0" smtClean="0"/>
              <a:t>	</a:t>
            </a:r>
            <a:endParaRPr lang="en-US" dirty="0"/>
          </a:p>
          <a:p>
            <a:pPr lvl="1"/>
            <a:r>
              <a:rPr lang="en-US" dirty="0" smtClean="0"/>
              <a:t>Line </a:t>
            </a:r>
            <a:r>
              <a:rPr lang="en-US" dirty="0"/>
              <a:t>318 – Disability amount transferred from a </a:t>
            </a:r>
            <a:r>
              <a:rPr lang="en-US" dirty="0" err="1" smtClean="0"/>
              <a:t>dependant</a:t>
            </a:r>
            <a:endParaRPr lang="en-US" dirty="0" smtClean="0"/>
          </a:p>
          <a:p>
            <a:pPr lvl="2"/>
            <a:r>
              <a:rPr lang="en-US" dirty="0">
                <a:hlinkClick r:id="rId4"/>
              </a:rPr>
              <a:t>http://</a:t>
            </a:r>
            <a:r>
              <a:rPr lang="en-US" dirty="0" smtClean="0">
                <a:hlinkClick r:id="rId4"/>
              </a:rPr>
              <a:t>www.cra-arc.gc.ca/tx/ndvdls/tpcs/ncm-tx/rtrn/cmpltng/ddctns/lns300-350/318-eng.html</a:t>
            </a:r>
            <a:endParaRPr lang="en-US" dirty="0" smtClean="0"/>
          </a:p>
          <a:p>
            <a:pPr lvl="1"/>
            <a:r>
              <a:rPr lang="en-US" dirty="0"/>
              <a:t>Tax credits and deductions for persons with disabilities</a:t>
            </a:r>
          </a:p>
          <a:p>
            <a:pPr lvl="2"/>
            <a:r>
              <a:rPr lang="en-US" dirty="0" smtClean="0">
                <a:hlinkClick r:id="rId5"/>
              </a:rPr>
              <a:t>http</a:t>
            </a:r>
            <a:r>
              <a:rPr lang="en-US" dirty="0">
                <a:hlinkClick r:id="rId5"/>
              </a:rPr>
              <a:t>://</a:t>
            </a:r>
            <a:r>
              <a:rPr lang="en-US" dirty="0" smtClean="0">
                <a:hlinkClick r:id="rId5"/>
              </a:rPr>
              <a:t>www.cra-arc.gc.ca/tx/ndvdls/sgmnts/dsblts/menu-eng.html</a:t>
            </a:r>
            <a:r>
              <a:rPr lang="en-US" dirty="0" smtClean="0"/>
              <a:t>	</a:t>
            </a:r>
            <a:endParaRPr lang="en-US" dirty="0"/>
          </a:p>
        </p:txBody>
      </p:sp>
    </p:spTree>
    <p:extLst>
      <p:ext uri="{BB962C8B-B14F-4D97-AF65-F5344CB8AC3E}">
        <p14:creationId xmlns:p14="http://schemas.microsoft.com/office/powerpoint/2010/main" val="319677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is the DTC?</a:t>
            </a:r>
            <a:endParaRPr lang="en-US" dirty="0"/>
          </a:p>
        </p:txBody>
      </p:sp>
      <p:sp>
        <p:nvSpPr>
          <p:cNvPr id="5" name="Subtitle 4"/>
          <p:cNvSpPr>
            <a:spLocks noGrp="1"/>
          </p:cNvSpPr>
          <p:nvPr>
            <p:ph type="subTitle" idx="1"/>
          </p:nvPr>
        </p:nvSpPr>
        <p:spPr/>
        <p:txBody>
          <a:bodyPr/>
          <a:lstStyle/>
          <a:p>
            <a:r>
              <a:rPr lang="en-US" dirty="0" smtClean="0"/>
              <a:t>Two ways to think about the DTC</a:t>
            </a:r>
            <a:endParaRPr lang="en-US" dirty="0"/>
          </a:p>
        </p:txBody>
      </p:sp>
    </p:spTree>
    <p:extLst>
      <p:ext uri="{BB962C8B-B14F-4D97-AF65-F5344CB8AC3E}">
        <p14:creationId xmlns:p14="http://schemas.microsoft.com/office/powerpoint/2010/main" val="3709669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 Understanding of the DTC</a:t>
            </a:r>
            <a:endParaRPr lang="en-US" dirty="0"/>
          </a:p>
        </p:txBody>
      </p:sp>
      <p:sp>
        <p:nvSpPr>
          <p:cNvPr id="3" name="Content Placeholder 2"/>
          <p:cNvSpPr>
            <a:spLocks noGrp="1"/>
          </p:cNvSpPr>
          <p:nvPr>
            <p:ph idx="1"/>
          </p:nvPr>
        </p:nvSpPr>
        <p:spPr/>
        <p:txBody>
          <a:bodyPr>
            <a:normAutofit/>
          </a:bodyPr>
          <a:lstStyle/>
          <a:p>
            <a:r>
              <a:rPr lang="en-US" dirty="0" smtClean="0"/>
              <a:t>Disability Tax Credit:</a:t>
            </a:r>
          </a:p>
          <a:p>
            <a:pPr lvl="1"/>
            <a:r>
              <a:rPr lang="en-US" b="1" dirty="0" smtClean="0"/>
              <a:t>Non-refundable and sometimes transferrable </a:t>
            </a:r>
            <a:r>
              <a:rPr lang="en-US" dirty="0" smtClean="0"/>
              <a:t>tax credit available to individuals with disabilities who have been approved to claim the credit by the Canada Revenue Agency (CRA).</a:t>
            </a:r>
            <a:endParaRPr lang="en-US" dirty="0"/>
          </a:p>
          <a:p>
            <a:r>
              <a:rPr lang="en-US" dirty="0" smtClean="0"/>
              <a:t>“Non-refundable” </a:t>
            </a:r>
          </a:p>
          <a:p>
            <a:pPr lvl="1"/>
            <a:r>
              <a:rPr lang="en-US" dirty="0" smtClean="0"/>
              <a:t>The DTC can be used to offset taxes you owe, but will not result in receiving money back if there is a surplus unused portion of the credit, it will not be paid directly to the individual</a:t>
            </a:r>
          </a:p>
          <a:p>
            <a:r>
              <a:rPr lang="en-US" dirty="0" smtClean="0"/>
              <a:t>“Transferrable”</a:t>
            </a:r>
          </a:p>
          <a:p>
            <a:pPr lvl="1"/>
            <a:r>
              <a:rPr lang="en-US" dirty="0" smtClean="0"/>
              <a:t>Unused portions of the DTC can be transferred to a spouse or certain family members in some circumstances</a:t>
            </a:r>
            <a:endParaRPr lang="en-US" dirty="0"/>
          </a:p>
        </p:txBody>
      </p:sp>
    </p:spTree>
    <p:extLst>
      <p:ext uri="{BB962C8B-B14F-4D97-AF65-F5344CB8AC3E}">
        <p14:creationId xmlns:p14="http://schemas.microsoft.com/office/powerpoint/2010/main" val="11324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Understanding of the DTC</a:t>
            </a:r>
            <a:endParaRPr lang="en-US" dirty="0"/>
          </a:p>
        </p:txBody>
      </p:sp>
      <p:sp>
        <p:nvSpPr>
          <p:cNvPr id="3" name="Content Placeholder 2"/>
          <p:cNvSpPr>
            <a:spLocks noGrp="1"/>
          </p:cNvSpPr>
          <p:nvPr>
            <p:ph idx="1"/>
          </p:nvPr>
        </p:nvSpPr>
        <p:spPr/>
        <p:txBody>
          <a:bodyPr>
            <a:normAutofit lnSpcReduction="10000"/>
          </a:bodyPr>
          <a:lstStyle/>
          <a:p>
            <a:r>
              <a:rPr lang="en-US" dirty="0" smtClean="0"/>
              <a:t>The Disability Tax Credit is the mechanism by which the CRA determines eligibility for a broad range of supports available to persons with disabilities, including:</a:t>
            </a:r>
          </a:p>
          <a:p>
            <a:pPr lvl="1"/>
            <a:r>
              <a:rPr lang="en-US" dirty="0" smtClean="0"/>
              <a:t>Non-refundable tax credits</a:t>
            </a:r>
          </a:p>
          <a:p>
            <a:pPr lvl="1"/>
            <a:r>
              <a:rPr lang="en-US" dirty="0" smtClean="0"/>
              <a:t>Registered Disability Savings Plan (RDSP) Grants and Bonds</a:t>
            </a:r>
          </a:p>
          <a:p>
            <a:pPr lvl="1"/>
            <a:r>
              <a:rPr lang="en-US" dirty="0" smtClean="0"/>
              <a:t>Working Income Tax Benefit Disability Supplement</a:t>
            </a:r>
          </a:p>
          <a:p>
            <a:pPr lvl="1"/>
            <a:r>
              <a:rPr lang="en-US" dirty="0" smtClean="0"/>
              <a:t>Child Disability Benefit</a:t>
            </a:r>
          </a:p>
          <a:p>
            <a:r>
              <a:rPr lang="en-US" dirty="0" smtClean="0"/>
              <a:t>This latter definition better encapsulates the true potential of the DTC.</a:t>
            </a:r>
          </a:p>
          <a:p>
            <a:r>
              <a:rPr lang="en-US" dirty="0" smtClean="0"/>
              <a:t>However, many of these additional benefits are not designed to benefit older people with disabilities.</a:t>
            </a:r>
            <a:endParaRPr lang="en-US" dirty="0"/>
          </a:p>
        </p:txBody>
      </p:sp>
    </p:spTree>
    <p:extLst>
      <p:ext uri="{BB962C8B-B14F-4D97-AF65-F5344CB8AC3E}">
        <p14:creationId xmlns:p14="http://schemas.microsoft.com/office/powerpoint/2010/main" val="289228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Eligibility for the DTC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618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for the DTC</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Applicant must have a severe and prolonged disability</a:t>
            </a:r>
          </a:p>
          <a:p>
            <a:r>
              <a:rPr lang="en-US" dirty="0" smtClean="0"/>
              <a:t>Expected to last at least 12 months</a:t>
            </a:r>
          </a:p>
          <a:p>
            <a:r>
              <a:rPr lang="en-US" dirty="0" smtClean="0"/>
              <a:t>And they are:</a:t>
            </a:r>
          </a:p>
          <a:p>
            <a:pPr lvl="1"/>
            <a:r>
              <a:rPr lang="en-US" dirty="0" smtClean="0"/>
              <a:t>Blind/significantly visually impaired; or</a:t>
            </a:r>
          </a:p>
          <a:p>
            <a:pPr lvl="1"/>
            <a:r>
              <a:rPr lang="en-US" dirty="0" smtClean="0"/>
              <a:t>Receive Life Sustaining Therapy (at least 14 </a:t>
            </a:r>
            <a:r>
              <a:rPr lang="en-US" dirty="0" err="1" smtClean="0"/>
              <a:t>hrs</a:t>
            </a:r>
            <a:r>
              <a:rPr lang="en-US" dirty="0" smtClean="0"/>
              <a:t>/</a:t>
            </a:r>
            <a:r>
              <a:rPr lang="en-US" dirty="0" err="1" smtClean="0"/>
              <a:t>wk</a:t>
            </a:r>
            <a:r>
              <a:rPr lang="en-US" dirty="0" smtClean="0"/>
              <a:t>); or</a:t>
            </a:r>
          </a:p>
          <a:p>
            <a:pPr lvl="1"/>
            <a:r>
              <a:rPr lang="en-US" dirty="0" smtClean="0"/>
              <a:t>Markedly restricted in one or more of the following</a:t>
            </a:r>
          </a:p>
          <a:p>
            <a:pPr lvl="2"/>
            <a:r>
              <a:rPr lang="en-US" dirty="0" smtClean="0"/>
              <a:t>Speaking, hearing, walking, eliminating, feeding dressing, performing mental functions necessary for everyday life</a:t>
            </a:r>
          </a:p>
          <a:p>
            <a:pPr lvl="2"/>
            <a:r>
              <a:rPr lang="en-US" dirty="0" smtClean="0"/>
              <a:t>If a marked restriction cannot be established an applicant may still qualify if they can demonstrate that they have multiple significant restrictions which amounts to a marked restriction overall</a:t>
            </a:r>
          </a:p>
          <a:p>
            <a:r>
              <a:rPr lang="en-US" dirty="0" smtClean="0"/>
              <a:t>These eligibility criteria are subject to definitions outlined by the CRA.</a:t>
            </a:r>
            <a:endParaRPr lang="en-US" dirty="0"/>
          </a:p>
        </p:txBody>
      </p:sp>
    </p:spTree>
    <p:extLst>
      <p:ext uri="{BB962C8B-B14F-4D97-AF65-F5344CB8AC3E}">
        <p14:creationId xmlns:p14="http://schemas.microsoft.com/office/powerpoint/2010/main" val="414626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“Severe and prolonged”:  </a:t>
            </a:r>
          </a:p>
          <a:p>
            <a:pPr lvl="1"/>
            <a:r>
              <a:rPr lang="en-US" dirty="0" smtClean="0"/>
              <a:t>Severe is not explicitly defined.  Prolonged is defined as lasting or expected to last at least 12 continuous months.</a:t>
            </a:r>
          </a:p>
          <a:p>
            <a:r>
              <a:rPr lang="en-US" dirty="0" smtClean="0"/>
              <a:t>“Daily Living Activities”:</a:t>
            </a:r>
          </a:p>
          <a:p>
            <a:pPr lvl="1"/>
            <a:r>
              <a:rPr lang="en-US" dirty="0" smtClean="0"/>
              <a:t>Feeding, dressing, speaking, hearing, eliminating, walking, mental functioning</a:t>
            </a:r>
          </a:p>
          <a:p>
            <a:r>
              <a:rPr lang="en-US" dirty="0" smtClean="0"/>
              <a:t>“Markedly restricted” (with respect to daily living activities): </a:t>
            </a:r>
          </a:p>
          <a:p>
            <a:pPr lvl="1"/>
            <a:r>
              <a:rPr lang="en-US" dirty="0" smtClean="0"/>
              <a:t>Even with appropriate therapy, the individual is unable or takes an inordinate amount of time to perform the activity in question all or substantially all of the time.</a:t>
            </a:r>
          </a:p>
          <a:p>
            <a:r>
              <a:rPr lang="en-US" dirty="0" smtClean="0"/>
              <a:t>“Significantly restricted” (with respect to daily living activities):</a:t>
            </a:r>
          </a:p>
          <a:p>
            <a:pPr lvl="1"/>
            <a:r>
              <a:rPr lang="en-US" dirty="0" smtClean="0"/>
              <a:t>A significant restriction is one that falls short of a marked restriction.  A significant restriction in one daily living activity is insufficient to satisfy the eligibility criteria.  If an applicant cannot demonstrate a marked restriction in one area, the CRA must be satisfied that they have significant restrictions in multiple areas of daily living which amount to a marked restriction overall.  If you are applying on the basis of multiple significant restrictions your doctor should complete the “Cumulative effects of significant restrictions” section.</a:t>
            </a:r>
          </a:p>
          <a:p>
            <a:r>
              <a:rPr lang="en-US" dirty="0"/>
              <a:t>“Blind”: </a:t>
            </a:r>
          </a:p>
          <a:p>
            <a:pPr lvl="1"/>
            <a:r>
              <a:rPr lang="en-US" dirty="0"/>
              <a:t>Visual acuity is 20/200 or less in both eyes or person has a reduced diameter of field of vision totaling 20 degrees or less</a:t>
            </a:r>
            <a:r>
              <a:rPr lang="en-US" dirty="0" smtClean="0"/>
              <a:t>.</a:t>
            </a:r>
          </a:p>
          <a:p>
            <a:r>
              <a:rPr lang="en-US" dirty="0" smtClean="0"/>
              <a:t>“Life sustaining Therapy”: </a:t>
            </a:r>
          </a:p>
          <a:p>
            <a:pPr lvl="1"/>
            <a:r>
              <a:rPr lang="en-US" dirty="0" smtClean="0"/>
              <a:t>Therapy required to support a vital function needed at least 3 times per week for an average of 14 hours a week.  </a:t>
            </a:r>
          </a:p>
          <a:p>
            <a:endParaRPr lang="en-US" dirty="0"/>
          </a:p>
        </p:txBody>
      </p:sp>
    </p:spTree>
    <p:extLst>
      <p:ext uri="{BB962C8B-B14F-4D97-AF65-F5344CB8AC3E}">
        <p14:creationId xmlns:p14="http://schemas.microsoft.com/office/powerpoint/2010/main" val="2844567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to Apply for the DTC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9660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2002</Words>
  <Application>Microsoft Office PowerPoint</Application>
  <PresentationFormat>Widescreen</PresentationFormat>
  <Paragraphs>150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 The Disability Tax Credit (DTC)</vt:lpstr>
      <vt:lpstr>Presentation Objectives </vt:lpstr>
      <vt:lpstr>What is the DTC?</vt:lpstr>
      <vt:lpstr>Narrow Understanding of the DTC</vt:lpstr>
      <vt:lpstr>Broader Understanding of the DTC</vt:lpstr>
      <vt:lpstr>Eligibility for the DTC</vt:lpstr>
      <vt:lpstr>Eligibility for the DTC</vt:lpstr>
      <vt:lpstr>Key Terms</vt:lpstr>
      <vt:lpstr>How to Apply for the DTC</vt:lpstr>
      <vt:lpstr>Disability Tax Credit Certificate (Form T2201)</vt:lpstr>
      <vt:lpstr>Medical Professional section</vt:lpstr>
      <vt:lpstr>Suggestions for completing the DTC Application (1/2)</vt:lpstr>
      <vt:lpstr>Suggestions for completing the DTC Application (2/2)</vt:lpstr>
      <vt:lpstr>Submitting your Application  </vt:lpstr>
      <vt:lpstr>Benefits of the DTC</vt:lpstr>
      <vt:lpstr>The Disability Amount (Non-refundable Tax Credit)</vt:lpstr>
      <vt:lpstr>T1 Adjustment </vt:lpstr>
      <vt:lpstr>Eligibility to transfer the DTC</vt:lpstr>
      <vt:lpstr>How to claim the DTC on your tax return </vt:lpstr>
      <vt:lpstr>DTC Years of Approval</vt:lpstr>
      <vt:lpstr>Additional Benefits of the DTC</vt:lpstr>
      <vt:lpstr>Registered Disability Savings Plan </vt:lpstr>
      <vt:lpstr>Registered Disability Savings Plan Grants and Bonds</vt:lpstr>
      <vt:lpstr>Other Benefits Associated with the DTC</vt:lpstr>
      <vt:lpstr>Other Considerations </vt:lpstr>
      <vt:lpstr>CRA Resources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Tax Credit</dc:title>
  <dc:creator>sam</dc:creator>
  <cp:lastModifiedBy>sam</cp:lastModifiedBy>
  <cp:revision>45</cp:revision>
  <dcterms:created xsi:type="dcterms:W3CDTF">2016-02-02T17:38:04Z</dcterms:created>
  <dcterms:modified xsi:type="dcterms:W3CDTF">2016-02-22T03:53:56Z</dcterms:modified>
</cp:coreProperties>
</file>